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257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B6-USER" initials="NU" lastIdx="1" clrIdx="0">
    <p:extLst>
      <p:ext uri="{19B8F6BF-5375-455C-9EA6-DF929625EA0E}">
        <p15:presenceInfo xmlns:p15="http://schemas.microsoft.com/office/powerpoint/2012/main" userId="NB6-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B7AA5"/>
    <a:srgbClr val="009999"/>
    <a:srgbClr val="CC00FF"/>
    <a:srgbClr val="A0A3A6"/>
    <a:srgbClr val="0033CC"/>
    <a:srgbClr val="428EB3"/>
    <a:srgbClr val="AAC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6BA95E1-03EF-878C-277F-85C6D3B00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791FE4C-3AD1-669D-5D21-45808069A2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3F013-FEF3-4306-B069-E7027E976149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ED9009D-DCCD-7015-0312-4D2DD7FFB5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6DD267A-9872-D6BB-F314-5585575592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23009-4FC6-4D75-B9ED-167E28D0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4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A275C-E87C-4B01-83B9-6273AFF5F8CE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66628-02F7-4198-9384-65F24DFE3A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65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666628-02F7-4198-9384-65F24DFE3A2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1480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666628-02F7-4198-9384-65F24DFE3A2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628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CDDE2B-6AAD-B7BD-149C-195F0F855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8CCEAED-8DAC-8D06-0955-A3E312057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按一下以編輯母片子標題樣式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80AA829-69CC-FE0C-7DFF-A18F5028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0CBB084-4141-4A98-A408-E434776FA37C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1D0E50-18AD-DD9D-D9F7-9AB897A8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B7678E-5758-D54D-F953-4852B1AD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798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3CD29D-8A91-BF09-DB4A-FFD55C2FF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2342734-BB8C-11E5-A214-FF5347512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86E634-8F40-81F6-EBDA-F3851AFC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364F6D-3833-4838-8D4C-FAC196F48FC0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6FE3E5-E4D1-8AE6-28E9-7E08395AE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98FC16-D06A-4556-BF74-22AA1A7F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45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8A7F047-8C73-1771-D3E1-869574D32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F591F7E-EAE0-F857-65C6-EE7CD9542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92B03D-CF02-3876-2EE6-4B2FD02A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70DBFE-C5A5-4CC2-97AE-9950408A043F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4D618F-5DD9-3853-2BA4-AE84EF15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1E60C5-C1EA-0AEA-64C5-B2B1340B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05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0172BA-5F50-4A53-666A-8823BE39C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C457562-59DE-7243-4E62-4EA0C6732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按一下以編輯母片子標題樣式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5D2051-D363-AA8C-867B-7F66979EB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2948-2984-46E5-891C-F6CB9E148D0C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44AB05-3B54-C195-EACC-820613D2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07D31D-7B76-43D7-5A41-D5C054E8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07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283A33-EFF4-681E-C774-2E38A7E3C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04E0C0-F52E-6EB3-6B52-8E15981DD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9B4EB0-CABF-9F15-1D23-E2B2F2FF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80B7-25A9-447A-A547-897B0421EC17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2848114-6680-4E6C-989B-425A0174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72E9BC-8722-E3E1-43A2-1C77972B3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23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A609A9-9EBF-DC87-7963-202CEAA64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1C98FF0-BFF3-80DB-3F9C-21DD6FEE0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8FB9ED-4144-3C1A-1C05-9143320A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D00-012E-4CEE-BFCE-B7B4A3A1ABC5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F25C51-D49C-5979-E9EF-D3990688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9B89C8-6D91-7F2B-73AC-8E425F5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094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6986BD-38DF-A31E-5EC9-38B08243A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5B9435-8716-5AC0-F89D-150EC0FB20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A8883B7-C5C3-1BC7-77B6-D5405DE0E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4BD049C-0671-8FCA-0755-954083D6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EB5D-904B-40E4-91F9-88E23A26155C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891897D-F7E9-279C-231E-20785CED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F378497-BE15-E4DF-0229-CC5D6D4E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345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542C90-2133-5A22-4BC0-10251E87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ADFF356-A8F0-4101-6A52-A3702CCF4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D0C3756-79C9-5522-097A-D32ED23BC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F61AC8A-589B-5369-4CDF-9CE372CCEE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B3BBA43-BFC2-E77B-EF6C-756972EB9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E20D506-8A8E-41DF-CC45-0B6905F34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E296-854C-44F3-98BC-6EED80BE974C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9860569-E4B6-5394-C3AE-42ACC33F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AC9E219-BD62-0718-2D4D-5FE3A186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9286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C9591A-F635-8B1B-41E4-8958F37F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04DB0DC-C0FC-647A-B5EE-ABDE0AB1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965B-2609-4187-80C9-791ECB088575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93B53A4-5202-AE42-73E7-BE07EC4E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DF17C08-AB06-DF1F-8083-B920AC57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82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A45DF68-4866-2319-EAEE-77A01757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42E2-B662-4C41-B1AB-9ADE44B972BD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02FBF50-AE6B-4720-EAE7-54424809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153A4E9-BB69-47E3-7CC9-A3C22A37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294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A8818A-90E6-FAB3-1951-D4EF6F57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3E7B85-9152-0BA1-F647-CB01526EC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5297459-1EDD-1637-0C1D-25586E07B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6AEE6C-5BFC-AF7D-B907-ACF9C993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336-B0B9-4311-B7CA-2BFFABD4C3BC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B36A2A5-E290-519E-9FA1-B750A4FE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643B0A5-63B6-7749-B2F7-D8BFFBB9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7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DB2CBB-33F2-E641-481E-755847B9D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A613862-A292-FEC6-99C4-C6DF72BBF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D9FDDF-42FA-1969-1ECA-5C0A33B9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D5D2-7C86-42AF-8556-3417CAF0EBB2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5F3099-E1F5-83CF-5672-539E2444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DC87D5-4644-5D3B-9F13-B2B289F4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83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3FFD8E-E98B-25A4-FF38-83F8EAFC9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FD0F481-E363-0EAC-3827-9CD77D6A7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DF5C85-69EA-0F0C-51E7-ABC750F42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EE6B286-85FD-3945-1713-779230177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3AF-3B29-4A35-94F3-99B5F506F2B0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7F0170-6001-C492-7B70-A9E457AE7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4CF24E-0279-1D05-5CA5-B074A5F5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826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0F9F5-D644-B2FB-5B35-9F318428F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B6BA1E4-BC80-8219-E685-C4F298B33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4DEFEDF-F159-4942-0D81-5298A007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CD7F-982A-465F-9DB4-FA6AB606383D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608FFF-C5EF-3F38-9589-77EAA007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E4F7B9E-D078-A295-5855-2A7C9F2F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99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5F221B9-D361-02BC-B7F4-C6EBF6270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E5D6389-867A-9947-29B0-B5B0842AA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B21A925-2361-D7C8-90DF-2B274E26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4BCB-7890-4117-9331-AA364B051AA8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74B37A-71DE-E6B4-0896-5086941C4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D94A816-B1E2-3C97-D5F5-C940C7FF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18C-A7BA-4FC6-B8B0-5CFDB8ED2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1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B783D6-F21A-2D81-1AA5-03087899D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5578F21-FEC9-4CC4-C985-946E0ECDD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F2CD2E-58CB-D83A-D950-1F105297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A4264-79BD-4054-A25E-737474C1DD25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65D2B5-5DEB-7332-ACC5-7879A83B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3B37F7-36E7-3C52-1141-19AFC9FA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52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04C1DB-48AE-F436-5095-672DF00D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AB9BFD-BDA0-C562-A545-DDF3D33841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5FFF38B-A59C-B0CB-324E-2CED52F77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222F2DE-2C8E-46DF-D80E-F5A094CA40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9EBEB9-1CE7-43A1-A15E-282211CE4A7E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F0D59B-06FC-123C-0CD7-FA03D77E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2EEA1B3-7346-771A-EA54-06F8B611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06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A7A861-B26E-7253-416B-A28AF7789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C0D36A-E14E-088D-E26B-4586B75E6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BA9C6AE-150A-95AD-1F2D-8A09CAEEE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C56105C-C863-48EE-9AC9-ECFD957EA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9504EC0-C03E-DD6B-8AA4-7FFB7D4EF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6A478FE-3D4B-94CE-0C7A-9AF50372BD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4539AA-C626-40DB-8C6C-A284014E33C7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D490506-9A5D-2CF7-86FF-AEA53AF52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2AFE46C-0673-3DEB-BB02-CA77A326C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20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1B8777-19F7-80DF-1725-229CF01E5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E14AE00-541C-B26E-E3DD-0FFA9567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EE4546-1CA5-4F12-97BD-8F90417F8291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ECC04BB-999E-1565-E310-90250CC4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6C6FA8B-C341-343A-9FE6-50EB9875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67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8BA283B-77AE-D628-9DC1-062BF53BC5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974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7A1C4D-0C89-7290-DD1A-5B1DC5F51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AA2176-AC9A-53ED-5E46-4B1EF6B29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DC94FD9-93FD-D7A1-B1DB-2C45EBFDF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A7E7B3-2B71-A64A-97FB-3C97A2346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9E039-88C9-45BF-9CB8-CD93D84A0333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EEE7B33-5848-CC3A-7CEE-8B041C64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5A8A73-0786-75A1-8590-28BCB615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3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9FDB43-F847-F934-19A4-BAB8354A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47A04AD-FD0C-0474-40CF-C966E5714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03A5EE8-ED3B-5C76-84AD-57E5CD452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4CE817D-8CE7-F08E-D06C-38C08055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C2793D-0A26-439F-AB00-FE621CCD8E53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16C352B-F3CF-FE5E-3518-00BCB3AD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87875E-80E8-7AE3-6F3E-992D2B4C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3857-478C-4696-B9CB-AD0FD630C1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7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EB0DCCD-3638-4C8A-7001-2895CD8CB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9A229A2-BCA5-52D2-C2D9-5010ED6F5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6FC4E5-DC12-1BE5-1536-5EAB56BD6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AF3857-478C-4696-B9CB-AD0FD630C1F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634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9E231A7-4713-B390-5D8D-B9A76F6D2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3E1F06B-1EBC-6804-C2CB-F9F897285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按一下以編輯母片文字樣式</a:t>
            </a:r>
          </a:p>
          <a:p>
            <a:pPr lvl="1"/>
            <a:r>
              <a:rPr lang="zh-CN" altLang="en-US"/>
              <a:t>第二層</a:t>
            </a:r>
          </a:p>
          <a:p>
            <a:pPr lvl="2"/>
            <a:r>
              <a:rPr lang="zh-CN" altLang="en-US"/>
              <a:t>第三層</a:t>
            </a:r>
          </a:p>
          <a:p>
            <a:pPr lvl="3"/>
            <a:r>
              <a:rPr lang="zh-CN" altLang="en-US"/>
              <a:t>第四層</a:t>
            </a:r>
          </a:p>
          <a:p>
            <a:pPr lvl="4"/>
            <a:r>
              <a:rPr lang="zh-CN" altLang="en-US"/>
              <a:t>第五層</a:t>
            </a:r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0809BF-E5E3-BAB0-E46C-43E6EE305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D694E-E89F-4F54-9F71-77ACB1B16125}" type="datetime1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7B4069-BCF0-18FB-ED72-7E22B74D1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FACAEE-1032-E8EC-7A35-E8ADDD6D3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68F18C-A7BA-4FC6-B8B0-5CFDB8ED25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48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>
            <a:extLst>
              <a:ext uri="{FF2B5EF4-FFF2-40B4-BE49-F238E27FC236}">
                <a16:creationId xmlns:a16="http://schemas.microsoft.com/office/drawing/2014/main" id="{327A9D7A-F5BA-6B93-2B3B-B5409DC31272}"/>
              </a:ext>
            </a:extLst>
          </p:cNvPr>
          <p:cNvSpPr/>
          <p:nvPr/>
        </p:nvSpPr>
        <p:spPr>
          <a:xfrm>
            <a:off x="441327" y="911150"/>
            <a:ext cx="10583633" cy="0"/>
          </a:xfrm>
          <a:prstGeom prst="line">
            <a:avLst/>
          </a:prstGeom>
          <a:ln w="66675" cap="flat">
            <a:solidFill>
              <a:srgbClr val="428EB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91ADA185-898D-0B0C-0F22-748FCF200845}"/>
              </a:ext>
            </a:extLst>
          </p:cNvPr>
          <p:cNvSpPr/>
          <p:nvPr/>
        </p:nvSpPr>
        <p:spPr>
          <a:xfrm>
            <a:off x="440960" y="982582"/>
            <a:ext cx="10584000" cy="0"/>
          </a:xfrm>
          <a:prstGeom prst="line">
            <a:avLst/>
          </a:prstGeom>
          <a:ln w="19050" cap="flat">
            <a:solidFill>
              <a:srgbClr val="428EB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ED180693-41A1-4C84-8ACE-12167B9828CB}"/>
              </a:ext>
            </a:extLst>
          </p:cNvPr>
          <p:cNvSpPr txBox="1">
            <a:spLocks/>
          </p:cNvSpPr>
          <p:nvPr/>
        </p:nvSpPr>
        <p:spPr>
          <a:xfrm>
            <a:off x="383269" y="130642"/>
            <a:ext cx="11367404" cy="851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114.05.12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關鍵中心業務會議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本中心科研採購評選審查委員會由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輪值審查之建議方案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C8B2114D-4ECA-441A-9047-DB7EF3D892B5}"/>
              </a:ext>
            </a:extLst>
          </p:cNvPr>
          <p:cNvSpPr txBox="1">
            <a:spLocks/>
          </p:cNvSpPr>
          <p:nvPr/>
        </p:nvSpPr>
        <p:spPr>
          <a:xfrm>
            <a:off x="440960" y="1211664"/>
            <a:ext cx="10959182" cy="2633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25475" indent="-625475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參照科學技術研究發展採購監督管理辦法第六條、本中心科研採購標準作業程序，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新臺幣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萬元以上科研採購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案件，應審查</a:t>
            </a:r>
            <a:r>
              <a:rPr lang="zh-TW" altLang="en-US" sz="2400" u="none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廠商之技術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、採購標的之品質、功能及價格等項目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solidFill>
                <a:srgbClr val="428EB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6">
            <a:extLst>
              <a:ext uri="{FF2B5EF4-FFF2-40B4-BE49-F238E27FC236}">
                <a16:creationId xmlns:a16="http://schemas.microsoft.com/office/drawing/2014/main" id="{1AA330AF-81A4-4D28-9235-49442A159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675012"/>
              </p:ext>
            </p:extLst>
          </p:nvPr>
        </p:nvGraphicFramePr>
        <p:xfrm>
          <a:off x="1820065" y="2260653"/>
          <a:ext cx="9262951" cy="133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754">
                  <a:extLst>
                    <a:ext uri="{9D8B030D-6E8A-4147-A177-3AD203B41FA5}">
                      <a16:colId xmlns:a16="http://schemas.microsoft.com/office/drawing/2014/main" val="3236718116"/>
                    </a:ext>
                  </a:extLst>
                </a:gridCol>
                <a:gridCol w="7783197">
                  <a:extLst>
                    <a:ext uri="{9D8B030D-6E8A-4147-A177-3AD203B41FA5}">
                      <a16:colId xmlns:a16="http://schemas.microsoft.com/office/drawing/2014/main" val="1898269199"/>
                    </a:ext>
                  </a:extLst>
                </a:gridCol>
              </a:tblGrid>
              <a:tr h="480602">
                <a:tc>
                  <a:txBody>
                    <a:bodyPr/>
                    <a:lstStyle/>
                    <a:p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科研採購監督管理辦法第六條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rgbClr val="1B7A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科研採購，達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新臺幣</a:t>
                      </a: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萬元以上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者，應視採購案件之特性及實際需要，</a:t>
                      </a:r>
                      <a:r>
                        <a:rPr lang="zh-TW" altLang="en-US" sz="1200" b="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審查</a:t>
                      </a:r>
                      <a:r>
                        <a:rPr lang="zh-TW" altLang="en-US" sz="12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廠商之技術、管理、商業條款、過去履約績效、工程、財物或勞務之品質、功能及價格</a:t>
                      </a:r>
                      <a:r>
                        <a:rPr lang="zh-TW" altLang="en-US" sz="1200" b="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等項目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；審查應作成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書面紀錄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891107"/>
                  </a:ext>
                </a:extLst>
              </a:tr>
              <a:tr h="8518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本中心科研採購標準作業程序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rgbClr val="1B7A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科研採購一：逕行採購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得由請購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PI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依研究需求，指派助理進行訪價，審查廠商之技術、管理、商業條款、過去履約績效、工程、財物或勞務之品質、功能及價格等項目，撰寫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逕行採購理由審查書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檢附廠商報價單、儀器型錄說明、儀器專利文件、獨家製造生產、獨家代理授權書、獨家銷售切結書、採購契約等審查文件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，經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本中心科研採購評選審查委員會</a:t>
                      </a:r>
                      <a:r>
                        <a:rPr lang="zh-TW" altLang="en-US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審查核可後，送交行政室簽奉主任或其授權人核可並訂定底價後，安排議價採購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730796"/>
                  </a:ext>
                </a:extLst>
              </a:tr>
            </a:tbl>
          </a:graphicData>
        </a:graphic>
      </p:graphicFrame>
      <p:pic>
        <p:nvPicPr>
          <p:cNvPr id="8" name="圖片 7">
            <a:extLst>
              <a:ext uri="{FF2B5EF4-FFF2-40B4-BE49-F238E27FC236}">
                <a16:creationId xmlns:a16="http://schemas.microsoft.com/office/drawing/2014/main" id="{A13D5CC3-9730-4C9F-AABC-A6BC818F2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2617" y="3707627"/>
            <a:ext cx="3200399" cy="3019731"/>
          </a:xfrm>
          <a:prstGeom prst="rect">
            <a:avLst/>
          </a:prstGeom>
        </p:spPr>
      </p:pic>
      <p:sp>
        <p:nvSpPr>
          <p:cNvPr id="12" name="標題 1">
            <a:extLst>
              <a:ext uri="{FF2B5EF4-FFF2-40B4-BE49-F238E27FC236}">
                <a16:creationId xmlns:a16="http://schemas.microsoft.com/office/drawing/2014/main" id="{0B5D18B6-9591-4BA5-93B4-0B9044A6B766}"/>
              </a:ext>
            </a:extLst>
          </p:cNvPr>
          <p:cNvSpPr txBox="1">
            <a:spLocks/>
          </p:cNvSpPr>
          <p:nvPr/>
        </p:nvSpPr>
        <p:spPr>
          <a:xfrm>
            <a:off x="440959" y="4426226"/>
            <a:ext cx="6781475" cy="2191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25475" indent="-625475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本中心新臺幣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萬元以上科研採購案件，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5475" indent="-625475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請實驗室填具「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逕行採購理由審查書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5475" indent="-625475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經科研採購評選審查委員會初步書面審查</a:t>
            </a:r>
            <a:endParaRPr lang="en-US" altLang="zh-TW" sz="2400" b="1" dirty="0">
              <a:solidFill>
                <a:srgbClr val="428EB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600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>
            <a:extLst>
              <a:ext uri="{FF2B5EF4-FFF2-40B4-BE49-F238E27FC236}">
                <a16:creationId xmlns:a16="http://schemas.microsoft.com/office/drawing/2014/main" id="{327A9D7A-F5BA-6B93-2B3B-B5409DC31272}"/>
              </a:ext>
            </a:extLst>
          </p:cNvPr>
          <p:cNvSpPr/>
          <p:nvPr/>
        </p:nvSpPr>
        <p:spPr>
          <a:xfrm>
            <a:off x="441327" y="911150"/>
            <a:ext cx="10583633" cy="0"/>
          </a:xfrm>
          <a:prstGeom prst="line">
            <a:avLst/>
          </a:prstGeom>
          <a:ln w="66675" cap="flat">
            <a:solidFill>
              <a:srgbClr val="428EB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91ADA185-898D-0B0C-0F22-748FCF200845}"/>
              </a:ext>
            </a:extLst>
          </p:cNvPr>
          <p:cNvSpPr/>
          <p:nvPr/>
        </p:nvSpPr>
        <p:spPr>
          <a:xfrm>
            <a:off x="440960" y="982582"/>
            <a:ext cx="10584000" cy="0"/>
          </a:xfrm>
          <a:prstGeom prst="line">
            <a:avLst/>
          </a:prstGeom>
          <a:ln w="19050" cap="flat">
            <a:solidFill>
              <a:srgbClr val="428EB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C8B2114D-4ECA-441A-9047-DB7EF3D892B5}"/>
              </a:ext>
            </a:extLst>
          </p:cNvPr>
          <p:cNvSpPr txBox="1">
            <a:spLocks/>
          </p:cNvSpPr>
          <p:nvPr/>
        </p:nvSpPr>
        <p:spPr>
          <a:xfrm>
            <a:off x="698537" y="1679628"/>
            <a:ext cx="10592315" cy="46631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6000" indent="-536575">
              <a:lnSpc>
                <a:spcPct val="100000"/>
              </a:lnSpc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三、本中心科研採購評選審查委員會辦理上述審查工作，建議由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輪值，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6000" indent="-536575">
              <a:lnSpc>
                <a:spcPct val="10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輪值方案建議如下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6000" indent="-536575">
              <a:lnSpc>
                <a:spcPct val="100000"/>
              </a:lnSpc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6000" indent="-536575">
              <a:lnSpc>
                <a:spcPct val="10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成員：在本中心支薪的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，以及北部李主任</a:t>
            </a:r>
            <a:r>
              <a:rPr lang="zh-TW" altLang="en-US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南部夏副主任支援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6000" indent="-536575">
              <a:lnSpc>
                <a:spcPct val="10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輪值表：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solidFill>
                <a:srgbClr val="428EB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solidFill>
                <a:srgbClr val="428EB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6575" indent="-536575"/>
            <a:endParaRPr lang="en-US" altLang="zh-TW" sz="2400" b="1" dirty="0">
              <a:solidFill>
                <a:srgbClr val="428EB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07738552-993D-4247-AB96-B19339788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780332"/>
              </p:ext>
            </p:extLst>
          </p:nvPr>
        </p:nvGraphicFramePr>
        <p:xfrm>
          <a:off x="1357044" y="3780342"/>
          <a:ext cx="9251579" cy="199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786">
                  <a:extLst>
                    <a:ext uri="{9D8B030D-6E8A-4147-A177-3AD203B41FA5}">
                      <a16:colId xmlns:a16="http://schemas.microsoft.com/office/drawing/2014/main" val="1575247749"/>
                    </a:ext>
                  </a:extLst>
                </a:gridCol>
                <a:gridCol w="2682331">
                  <a:extLst>
                    <a:ext uri="{9D8B030D-6E8A-4147-A177-3AD203B41FA5}">
                      <a16:colId xmlns:a16="http://schemas.microsoft.com/office/drawing/2014/main" val="4039956804"/>
                    </a:ext>
                  </a:extLst>
                </a:gridCol>
                <a:gridCol w="2513630">
                  <a:extLst>
                    <a:ext uri="{9D8B030D-6E8A-4147-A177-3AD203B41FA5}">
                      <a16:colId xmlns:a16="http://schemas.microsoft.com/office/drawing/2014/main" val="1240456830"/>
                    </a:ext>
                  </a:extLst>
                </a:gridCol>
                <a:gridCol w="2652832">
                  <a:extLst>
                    <a:ext uri="{9D8B030D-6E8A-4147-A177-3AD203B41FA5}">
                      <a16:colId xmlns:a16="http://schemas.microsoft.com/office/drawing/2014/main" val="598051855"/>
                    </a:ext>
                  </a:extLst>
                </a:gridCol>
              </a:tblGrid>
              <a:tr h="773205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輪值月份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5-6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11-12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7-8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1-2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9-10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3-4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069624"/>
                  </a:ext>
                </a:extLst>
              </a:tr>
              <a:tr h="773205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輪值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PI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戴仁華、張文豪</a:t>
                      </a:r>
                    </a:p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吳朝榮、陳彥君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陳俞辰、李育凭</a:t>
                      </a:r>
                    </a:p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陳啟東、辛宜佳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柯忠廷、吳杉洛</a:t>
                      </a:r>
                    </a:p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郭宗枋、呂德輝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738711"/>
                  </a:ext>
                </a:extLst>
              </a:tr>
              <a:tr h="44796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支援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PI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李主任、夏副主任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李主任、夏副主任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李主任、夏副主任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594206"/>
                  </a:ext>
                </a:extLst>
              </a:tr>
            </a:tbl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1921FBE3-F0FD-465D-8857-1BA2796A39A6}"/>
              </a:ext>
            </a:extLst>
          </p:cNvPr>
          <p:cNvSpPr txBox="1">
            <a:spLocks/>
          </p:cNvSpPr>
          <p:nvPr/>
        </p:nvSpPr>
        <p:spPr>
          <a:xfrm>
            <a:off x="383269" y="130642"/>
            <a:ext cx="11367404" cy="851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114.05.12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關鍵中心業務會議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本中心科研採購評選審查委員會由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輪值審查之建議方案</a:t>
            </a:r>
          </a:p>
        </p:txBody>
      </p:sp>
    </p:spTree>
    <p:extLst>
      <p:ext uri="{BB962C8B-B14F-4D97-AF65-F5344CB8AC3E}">
        <p14:creationId xmlns:p14="http://schemas.microsoft.com/office/powerpoint/2010/main" val="2236619206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自訂 1">
      <a:majorFont>
        <a:latin typeface="Aptos Display"/>
        <a:ea typeface="Yu Gothic UI Semibold"/>
        <a:cs typeface=""/>
      </a:majorFont>
      <a:minorFont>
        <a:latin typeface="Aptos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WGTI_1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478</Words>
  <Application>Microsoft Office PowerPoint</Application>
  <PresentationFormat>寬螢幕</PresentationFormat>
  <Paragraphs>44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Microsoft YaHei</vt:lpstr>
      <vt:lpstr>微軟正黑體</vt:lpstr>
      <vt:lpstr>新細明體</vt:lpstr>
      <vt:lpstr>Arial</vt:lpstr>
      <vt:lpstr>自訂設計</vt:lpstr>
      <vt:lpstr>1_自訂設計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關鍵議題研究中心 LOGO 設計介紹</dc:title>
  <dc:creator>材料 尚宇</dc:creator>
  <cp:lastModifiedBy>NB6-USER</cp:lastModifiedBy>
  <cp:revision>44</cp:revision>
  <dcterms:created xsi:type="dcterms:W3CDTF">2024-09-20T03:35:36Z</dcterms:created>
  <dcterms:modified xsi:type="dcterms:W3CDTF">2025-05-09T03:57:17Z</dcterms:modified>
</cp:coreProperties>
</file>